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32"/>
  </p:notesMasterIdLst>
  <p:handoutMasterIdLst>
    <p:handoutMasterId r:id="rId33"/>
  </p:handoutMasterIdLst>
  <p:sldIdLst>
    <p:sldId id="326" r:id="rId2"/>
    <p:sldId id="343" r:id="rId3"/>
    <p:sldId id="389" r:id="rId4"/>
    <p:sldId id="388" r:id="rId5"/>
    <p:sldId id="387" r:id="rId6"/>
    <p:sldId id="386" r:id="rId7"/>
    <p:sldId id="384" r:id="rId8"/>
    <p:sldId id="391" r:id="rId9"/>
    <p:sldId id="392" r:id="rId10"/>
    <p:sldId id="385" r:id="rId11"/>
    <p:sldId id="393" r:id="rId12"/>
    <p:sldId id="394" r:id="rId13"/>
    <p:sldId id="395" r:id="rId14"/>
    <p:sldId id="396" r:id="rId15"/>
    <p:sldId id="390" r:id="rId16"/>
    <p:sldId id="397" r:id="rId17"/>
    <p:sldId id="398" r:id="rId18"/>
    <p:sldId id="400" r:id="rId19"/>
    <p:sldId id="399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591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3/8/2020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 pointed me to the saw database where I can do “Analysis of </a:t>
            </a:r>
            <a:r>
              <a:rPr lang="en-US" dirty="0" err="1"/>
              <a:t>Comentary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1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libraries built on packages like NLP with built in things like </a:t>
            </a:r>
            <a:r>
              <a:rPr lang="en-US" dirty="0" err="1"/>
              <a:t>stopwords</a:t>
            </a:r>
            <a:r>
              <a:rPr lang="en-US" dirty="0"/>
              <a:t>()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2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Academic researchers have compiled lists of negative and positive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1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this point doubts began to creep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8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Quadruples, Quintuples, yes 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3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“My” professor’s podcast.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fun and informative podcast, trainable neural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4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always had a lot of respect for presenters. They know what they are talking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28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smarter than the people at MIT?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97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Free, for Coders. Both Katie and Lex pointed me to fast.ai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day a KBRA, even before I was hired, I was show these three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GPU, Jupyter,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8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class I like, pet photos not so much.  Movie review sentiment.  Yes sentiment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77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into the course he shows how the magic happens.  Dog and Day are supplied by your phone.  Your phone has a trained LM.  A trained LM can ‘read’ a movie review and tell whether it was negative or positive.  Again researchers pushing the boundaries of knowledge, (human or otherwise) have created pre-trained models of simple English.  The next step is to use the fast.ai API to train a language model in not the IMDB domain, but rather in the </a:t>
            </a:r>
            <a:r>
              <a:rPr lang="en-US" dirty="0" err="1"/>
              <a:t>the</a:t>
            </a:r>
            <a:r>
              <a:rPr lang="en-US" dirty="0"/>
              <a:t> CMBS domain to a ‘read’ and </a:t>
            </a:r>
            <a:r>
              <a:rPr lang="en-US" dirty="0" err="1"/>
              <a:t>classifiy</a:t>
            </a:r>
            <a:r>
              <a:rPr lang="en-US" dirty="0"/>
              <a:t> the commentary that our Analysts write and determine whether they are KLOC’s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5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teaching style is hands-on, practice first, theory second.  In lesson three I see something that looks like a commentary.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5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Jupyter Notebook, import the </a:t>
            </a:r>
            <a:r>
              <a:rPr lang="en-US" dirty="0" err="1"/>
              <a:t>fastai</a:t>
            </a:r>
            <a:r>
              <a:rPr lang="en-US" dirty="0"/>
              <a:t> </a:t>
            </a:r>
            <a:r>
              <a:rPr lang="en-US" dirty="0" err="1"/>
              <a:t>librairies</a:t>
            </a:r>
            <a:r>
              <a:rPr lang="en-US" dirty="0"/>
              <a:t>, import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4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has been scrubbed.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00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0.958 ? unbelievable.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0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 in a commentary and the model will classify it. I.E. predict whether it is a KLOC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65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“Confusion Matrix” is a standard way of interpreting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4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on the 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5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 way of looking at our main three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three objects Deals, Loans and Periods.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1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McDonald presented his overview of Quantitative Modeling where he showed that we need to move away from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consists of 10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7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left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1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Programming and Natural Language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like the challenges I have been working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2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987901"/>
            <a:ext cx="6065822" cy="878550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The AOC Challenge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EB3BDB4-1B07-4231-94D2-B248F4FD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65" y="2071521"/>
            <a:ext cx="5917885" cy="33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894B-83F3-4DF6-A463-28B58B49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891"/>
            <a:ext cx="9144000" cy="49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F2B22-7FE7-4549-8F28-ECBB6165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951"/>
            <a:ext cx="9144000" cy="54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3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9AE2B-DCCB-420B-8864-055D67C8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3" y="1132262"/>
            <a:ext cx="8542694" cy="50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0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131C-3CBF-4192-A659-910C1C6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82" y="1102659"/>
            <a:ext cx="6264764" cy="47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R to Real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E853C-C6FD-4203-A5F6-3A921CB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3" y="1159754"/>
            <a:ext cx="8001000" cy="49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8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Edge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91C85-6653-4F53-B758-79F8FF4C0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0"/>
          <a:stretch/>
        </p:blipFill>
        <p:spPr>
          <a:xfrm>
            <a:off x="182881" y="1357472"/>
            <a:ext cx="8740588" cy="46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7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Professor from Johns Hopkins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1CD4B-CD06-437E-A034-17A56B406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2" y="1256628"/>
            <a:ext cx="8433995" cy="47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4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Podcast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7B2F1-A356-4EE3-A0DC-C0E7318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7" y="1327224"/>
            <a:ext cx="8165054" cy="45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1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Podcaster Bona Fides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38A9-7106-428E-890A-94048039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" y="1276798"/>
            <a:ext cx="8487784" cy="477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 Fides -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C666-9900-4CAE-B8D6-9F2C45AC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4" y="1237465"/>
            <a:ext cx="8267252" cy="46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4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38200" y="1226032"/>
            <a:ext cx="3352800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</a:p>
          <a:p>
            <a:pPr marL="1028700" lvl="1" indent="-342900"/>
            <a:r>
              <a:rPr lang="en-US" sz="1400" dirty="0"/>
              <a:t>CMBS</a:t>
            </a:r>
          </a:p>
          <a:p>
            <a:pPr marL="1028700" lvl="1" indent="-342900"/>
            <a:r>
              <a:rPr lang="en-US" sz="1400" dirty="0"/>
              <a:t>Predictive Modelling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Text Mining</a:t>
            </a:r>
          </a:p>
          <a:p>
            <a:pPr marL="971550" lvl="1" indent="-285750"/>
            <a:r>
              <a:rPr lang="en-US" sz="1400" dirty="0"/>
              <a:t>Traditional Regression</a:t>
            </a:r>
          </a:p>
          <a:p>
            <a:pPr marL="971550" lvl="1" indent="-285750"/>
            <a:r>
              <a:rPr lang="en-US" sz="1400" dirty="0"/>
              <a:t>Words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Natural Language Processing</a:t>
            </a:r>
          </a:p>
          <a:p>
            <a:pPr marL="1028700" lvl="1" indent="-342900"/>
            <a:r>
              <a:rPr lang="en-US" sz="1400" dirty="0"/>
              <a:t>CNN</a:t>
            </a:r>
          </a:p>
          <a:p>
            <a:pPr marL="1028700" lvl="1" indent="-342900"/>
            <a:r>
              <a:rPr lang="en-US" sz="1400" dirty="0"/>
              <a:t>GPU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Jupyter Notebook</a:t>
            </a:r>
          </a:p>
          <a:p>
            <a:pPr marL="1028700" lvl="1" indent="-342900"/>
            <a:r>
              <a:rPr lang="en-US" sz="1400" dirty="0"/>
              <a:t>Paperspace Gradient</a:t>
            </a:r>
          </a:p>
          <a:p>
            <a:pPr marL="1028700" lvl="1" indent="-342900"/>
            <a:r>
              <a:rPr lang="en-US" sz="1400" dirty="0"/>
              <a:t>Colab</a:t>
            </a:r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Bona Fides Pointed me to fast.ai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60CBB-C420-4D2F-A057-8CFB4972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" y="1252930"/>
            <a:ext cx="8278009" cy="46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1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3E74-EE31-4DD6-B8D6-36549815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558"/>
            <a:ext cx="9144000" cy="31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DA1DE-E237-4C50-B65C-3B904EEE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2" y="1163843"/>
            <a:ext cx="8611496" cy="48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CD4F1-8E13-4226-8514-213A5CF4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3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DBAD2-A6F3-4FE2-A22A-19796363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" y="1259317"/>
            <a:ext cx="8528425" cy="47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FC809-B3C5-41CD-8567-0E44003E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" y="1162834"/>
            <a:ext cx="8600739" cy="48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8FB2C-3635-4CBF-ADF9-4B997078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17" y="1072482"/>
            <a:ext cx="7374366" cy="51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7BAA9-43C9-4C01-A2C8-FD7AB702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93" y="1183341"/>
            <a:ext cx="5462248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3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the model do?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1D9C-BDF0-4BE1-8A43-3A7F2A98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857"/>
            <a:ext cx="9144000" cy="15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Accuracy?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C3BA7-B3B2-4D02-A5E6-8ACA0C6F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10" y="1096775"/>
            <a:ext cx="7094668" cy="49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CD113-173C-48B7-ADC1-8C3EDF533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0" y="1032731"/>
            <a:ext cx="8132780" cy="5217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794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5134D-7255-48FE-A34C-DFDEA05D4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246940"/>
            <a:ext cx="8321040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E404B-6C0A-4AED-A711-3B19636B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865"/>
            <a:ext cx="9144000" cy="42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8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76FB1-CA64-436A-B119-91ED12F6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1" y="1000455"/>
            <a:ext cx="3068035" cy="2479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2897A-29B5-41E4-9DEE-387583FF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29" y="3574233"/>
            <a:ext cx="3068035" cy="284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C5C02-6CD3-44D9-A1CB-DAEA91AF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0" y="1145029"/>
            <a:ext cx="2778669" cy="52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can meet their challenge in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instance of RStudio is running in a Docker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56C2B-74B0-4542-B545-94443CBB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23"/>
          <a:stretch/>
        </p:blipFill>
        <p:spPr>
          <a:xfrm>
            <a:off x="479402" y="1397667"/>
            <a:ext cx="8185196" cy="48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DAB41-F3A2-400D-AF12-553B1921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2" y="1142327"/>
            <a:ext cx="8812905" cy="49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BE13-8040-40B5-813D-85A6A8B1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4" y="1276804"/>
            <a:ext cx="8745959" cy="49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5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D1863-30D7-4B7F-BBE8-72C918A6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0" y="1276798"/>
            <a:ext cx="8439972" cy="47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32663</TotalTime>
  <Words>598</Words>
  <Application>Microsoft Office PowerPoint</Application>
  <PresentationFormat>On-screen Show (4:3)</PresentationFormat>
  <Paragraphs>108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SQL Challenge</vt:lpstr>
      <vt:lpstr>Graph Challenge</vt:lpstr>
      <vt:lpstr>Analyst Challenge</vt:lpstr>
      <vt:lpstr>Analysts can meet their challenge in RStudio</vt:lpstr>
      <vt:lpstr>Coursera</vt:lpstr>
      <vt:lpstr>Coursera</vt:lpstr>
      <vt:lpstr>Coursera</vt:lpstr>
      <vt:lpstr>CMBS</vt:lpstr>
      <vt:lpstr>CMBS</vt:lpstr>
      <vt:lpstr>Text Mining</vt:lpstr>
      <vt:lpstr>Text Mining</vt:lpstr>
      <vt:lpstr>Match R to Real World</vt:lpstr>
      <vt:lpstr>Cutting Edge Research</vt:lpstr>
      <vt:lpstr>Professor from Johns Hopkins</vt:lpstr>
      <vt:lpstr>Another Podcast</vt:lpstr>
      <vt:lpstr>Podcaster Bona Fides</vt:lpstr>
      <vt:lpstr>Bona Fides - MIT</vt:lpstr>
      <vt:lpstr>Both Bona Fides Pointed me to fast.ai</vt:lpstr>
      <vt:lpstr>fast.ai</vt:lpstr>
      <vt:lpstr>fast.ai</vt:lpstr>
      <vt:lpstr>fast.ai</vt:lpstr>
      <vt:lpstr>fast.ai</vt:lpstr>
      <vt:lpstr>Jupyter Notebook</vt:lpstr>
      <vt:lpstr>Input Data</vt:lpstr>
      <vt:lpstr>After training the model</vt:lpstr>
      <vt:lpstr>What can the model do?</vt:lpstr>
      <vt:lpstr>How do we interpret Accuracy?</vt:lpstr>
      <vt:lpstr>Confusion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540</cp:revision>
  <cp:lastPrinted>2020-02-13T11:26:55Z</cp:lastPrinted>
  <dcterms:created xsi:type="dcterms:W3CDTF">2014-02-10T00:22:15Z</dcterms:created>
  <dcterms:modified xsi:type="dcterms:W3CDTF">2020-03-08T21:19:48Z</dcterms:modified>
</cp:coreProperties>
</file>